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مثلث قائم الزاوية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عنوان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17" name="عنوان فرعي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ar-SA" smtClean="0"/>
              <a:t>انقر لتحرير نمط العنوان الثانوي الرئيسي</a:t>
            </a:r>
            <a:endParaRPr kumimoji="0" lang="en-US"/>
          </a:p>
        </p:txBody>
      </p:sp>
      <p:grpSp>
        <p:nvGrpSpPr>
          <p:cNvPr id="2" name="مجموعة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شكل حر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شكل حر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شكل حر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رابط مستقيم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عنصر نائب للتاريخ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19" name="عنصر نائب للتذييل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27" name="عنصر نائب لرقم الشريحة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عنوان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7" name="شارة رتبة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شارة رتبة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8" name="عنوان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مقارن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5" name="عنصر نائب للمحتوى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6" name="عنوان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محتوى ذو تسمية توضيحية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ar-SA" smtClean="0"/>
              <a:t>انقر لتحرير أنماط النص الرئيسي</a:t>
            </a:r>
          </a:p>
          <a:p>
            <a:pPr lvl="1" eaLnBrk="1" latinLnBrk="0" hangingPunct="1"/>
            <a:r>
              <a:rPr lang="ar-SA" smtClean="0"/>
              <a:t>المستوى الثاني</a:t>
            </a:r>
          </a:p>
          <a:p>
            <a:pPr lvl="2" eaLnBrk="1" latinLnBrk="0" hangingPunct="1"/>
            <a:r>
              <a:rPr lang="ar-SA" smtClean="0"/>
              <a:t>المستوى الثالث</a:t>
            </a:r>
          </a:p>
          <a:p>
            <a:pPr lvl="3" eaLnBrk="1" latinLnBrk="0" hangingPunct="1"/>
            <a:r>
              <a:rPr lang="ar-SA" smtClean="0"/>
              <a:t>المستوى الرابع</a:t>
            </a:r>
          </a:p>
          <a:p>
            <a:pPr lvl="4" eaLnBrk="1" latinLnBrk="0" hangingPunct="1"/>
            <a:r>
              <a:rPr lang="ar-SA" smtClean="0"/>
              <a:t>المستوى الخامس</a:t>
            </a:r>
            <a:endParaRPr kumimoji="0"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ar-SA" smtClean="0"/>
              <a:t>انقر فوق الرمز لإضافة صورة</a:t>
            </a:r>
            <a:endParaRPr kumimoji="0" lang="en-US" dirty="0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8" name="شكل حر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شكل حر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مثلث قائم الزاوية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رابط مستقيم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شارة رتبة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شارة رتبة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شكل حر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شكل حر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مثلث قائم الزاوية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رابط مستقيم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عنصر نائب للعنوان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ar-SA" smtClean="0"/>
              <a:t>انقر لتحرير نمط العنوان الرئيسي</a:t>
            </a:r>
            <a:endParaRPr kumimoji="0" lang="en-US"/>
          </a:p>
        </p:txBody>
      </p:sp>
      <p:sp>
        <p:nvSpPr>
          <p:cNvPr id="30" name="عنصر نائب للنص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ar-SA" smtClean="0"/>
              <a:t>انقر لتحرير أنماط النص الرئيسي</a:t>
            </a:r>
          </a:p>
          <a:p>
            <a:pPr lvl="1" eaLnBrk="1" latinLnBrk="0" hangingPunct="1"/>
            <a:r>
              <a:rPr kumimoji="0" lang="ar-SA" smtClean="0"/>
              <a:t>المستوى الثاني</a:t>
            </a:r>
          </a:p>
          <a:p>
            <a:pPr lvl="2" eaLnBrk="1" latinLnBrk="0" hangingPunct="1"/>
            <a:r>
              <a:rPr kumimoji="0" lang="ar-SA" smtClean="0"/>
              <a:t>المستوى الثالث</a:t>
            </a:r>
          </a:p>
          <a:p>
            <a:pPr lvl="3" eaLnBrk="1" latinLnBrk="0" hangingPunct="1"/>
            <a:r>
              <a:rPr kumimoji="0" lang="ar-SA" smtClean="0"/>
              <a:t>المستوى الرابع</a:t>
            </a:r>
          </a:p>
          <a:p>
            <a:pPr lvl="4" eaLnBrk="1" latinLnBrk="0" hangingPunct="1"/>
            <a:r>
              <a:rPr kumimoji="0" lang="ar-SA" smtClean="0"/>
              <a:t>المستوى الخامس</a:t>
            </a:r>
            <a:endParaRPr kumimoji="0" lang="en-US"/>
          </a:p>
        </p:txBody>
      </p:sp>
      <p:sp>
        <p:nvSpPr>
          <p:cNvPr id="10" name="عنصر نائب للتاريخ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B8ABB09-4A1D-463E-8065-109CC2B7EFAA}" type="datetimeFigureOut">
              <a:rPr lang="ar-SA" smtClean="0"/>
              <a:pPr/>
              <a:t>01/09/1439</a:t>
            </a:fld>
            <a:endParaRPr lang="ar-SA"/>
          </a:p>
        </p:txBody>
      </p:sp>
      <p:sp>
        <p:nvSpPr>
          <p:cNvPr id="22" name="عنصر نائب للتذييل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ar-SA"/>
          </a:p>
        </p:txBody>
      </p:sp>
      <p:sp>
        <p:nvSpPr>
          <p:cNvPr id="18" name="عنصر نائب لرقم الشريحة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mfias.com/classification-animalia-animal-kingdom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mfias.com/classification-animalia-animal-kingdom/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pmfias.com/classification-animalia-animal-kingdom/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319209"/>
          </a:xfrm>
        </p:spPr>
        <p:txBody>
          <a:bodyPr/>
          <a:lstStyle/>
          <a:p>
            <a:pPr algn="ctr"/>
            <a:r>
              <a:rPr lang="en-US" dirty="0" err="1" smtClean="0"/>
              <a:t>Platyhelminthes</a:t>
            </a:r>
            <a:endParaRPr lang="en-US" dirty="0"/>
          </a:p>
        </p:txBody>
      </p:sp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838200" y="3581400"/>
            <a:ext cx="6934200" cy="2971800"/>
          </a:xfrm>
        </p:spPr>
        <p:txBody>
          <a:bodyPr>
            <a:normAutofit fontScale="92500" lnSpcReduction="10000"/>
          </a:bodyPr>
          <a:lstStyle/>
          <a:p>
            <a:pPr algn="ctr"/>
            <a:r>
              <a:rPr lang="en-US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Prepared by </a:t>
            </a:r>
          </a:p>
          <a:p>
            <a:pPr algn="ctr"/>
            <a:endParaRPr lang="ar-IQ" b="1" dirty="0" smtClean="0">
              <a:solidFill>
                <a:schemeClr val="tx1"/>
              </a:solidFill>
              <a:latin typeface="AngsanaUPC" pitchFamily="18" charset="-34"/>
              <a:cs typeface="AngsanaUPC" pitchFamily="18" charset="-34"/>
            </a:endParaRPr>
          </a:p>
          <a:p>
            <a:pPr algn="ctr"/>
            <a:r>
              <a:rPr lang="en-US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Rawa</a:t>
            </a:r>
            <a:r>
              <a:rPr lang="en-US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Abdul </a:t>
            </a:r>
            <a:r>
              <a:rPr lang="en-US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Redha</a:t>
            </a:r>
            <a:r>
              <a:rPr lang="en-US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Aziz</a:t>
            </a:r>
          </a:p>
          <a:p>
            <a:pPr algn="ctr"/>
            <a:r>
              <a:rPr lang="en-US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Ph.D</a:t>
            </a:r>
            <a:r>
              <a:rPr lang="en-US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Antibiotics/ Molecular biology</a:t>
            </a:r>
            <a:endParaRPr lang="ar-IQ" b="1" dirty="0" smtClean="0">
              <a:solidFill>
                <a:schemeClr val="tx1"/>
              </a:solidFill>
              <a:latin typeface="AngsanaUPC" pitchFamily="18" charset="-34"/>
            </a:endParaRPr>
          </a:p>
          <a:p>
            <a:pPr algn="ctr"/>
            <a:endParaRPr lang="ar-IQ" b="1" dirty="0" smtClean="0">
              <a:solidFill>
                <a:schemeClr val="tx1"/>
              </a:solidFill>
              <a:latin typeface="AngsanaUPC" pitchFamily="18" charset="-34"/>
            </a:endParaRPr>
          </a:p>
          <a:p>
            <a:pPr algn="ctr"/>
            <a:r>
              <a:rPr lang="en-US" sz="28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Dr. </a:t>
            </a:r>
            <a:r>
              <a:rPr lang="en-US" sz="2800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Hiba</a:t>
            </a:r>
            <a:r>
              <a:rPr lang="en-US" sz="28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</a:t>
            </a:r>
            <a:r>
              <a:rPr lang="en-US" sz="2800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Shakir</a:t>
            </a:r>
            <a:r>
              <a:rPr lang="en-US" sz="28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Ahmed</a:t>
            </a:r>
            <a:endParaRPr lang="ar-IQ" sz="2800" b="1" dirty="0" smtClean="0">
              <a:solidFill>
                <a:schemeClr val="tx1"/>
              </a:solidFill>
              <a:latin typeface="AngsanaUPC" pitchFamily="18" charset="-34"/>
            </a:endParaRPr>
          </a:p>
          <a:p>
            <a:pPr algn="ctr"/>
            <a:r>
              <a:rPr lang="en-US" sz="2800" b="1" dirty="0" err="1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Ph.D</a:t>
            </a:r>
            <a:r>
              <a:rPr lang="en-US" sz="2800" b="1" dirty="0" smtClean="0">
                <a:solidFill>
                  <a:schemeClr val="tx1"/>
                </a:solidFill>
                <a:latin typeface="AngsanaUPC" pitchFamily="18" charset="-34"/>
                <a:cs typeface="AngsanaUPC" pitchFamily="18" charset="-34"/>
              </a:rPr>
              <a:t> Microbiology/Immunity</a:t>
            </a:r>
            <a:endParaRPr lang="ar-IQ" sz="2800" b="1" dirty="0" smtClean="0">
              <a:solidFill>
                <a:schemeClr val="tx1"/>
              </a:solidFill>
              <a:latin typeface="AngsanaUPC" pitchFamily="18" charset="-34"/>
            </a:endParaRPr>
          </a:p>
          <a:p>
            <a:pPr algn="ctr"/>
            <a:endParaRPr lang="ar-IQ" b="1" dirty="0">
              <a:solidFill>
                <a:schemeClr val="tx1"/>
              </a:solidFill>
              <a:latin typeface="AngsanaUPC" pitchFamily="18" charset="-34"/>
            </a:endParaRPr>
          </a:p>
        </p:txBody>
      </p:sp>
      <p:pic>
        <p:nvPicPr>
          <p:cNvPr id="4" name="Picture 2" descr="صورة ذات صلة"/>
          <p:cNvPicPr>
            <a:picLocks noChangeAspect="1" noChangeArrowheads="1"/>
          </p:cNvPicPr>
          <p:nvPr/>
        </p:nvPicPr>
        <p:blipFill>
          <a:blip r:embed="rId2" cstate="print"/>
          <a:srcRect l="5206" r="4555"/>
          <a:stretch>
            <a:fillRect/>
          </a:stretch>
        </p:blipFill>
        <p:spPr bwMode="auto">
          <a:xfrm>
            <a:off x="7315200" y="457200"/>
            <a:ext cx="1600200" cy="151172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7" descr="Arthropoda - scorpion - prawns -butterfly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1214422"/>
            <a:ext cx="4357718" cy="4605357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4857784"/>
          </a:xfrm>
        </p:spPr>
        <p:txBody>
          <a:bodyPr>
            <a:normAutofit fontScale="92500" lnSpcReduction="20000"/>
          </a:bodyPr>
          <a:lstStyle/>
          <a:p>
            <a:pPr lvl="0"/>
            <a:r>
              <a:rPr lang="en-US" dirty="0" err="1" smtClean="0"/>
              <a:t>Platyhelminthes</a:t>
            </a:r>
            <a:r>
              <a:rPr lang="en-US" dirty="0" smtClean="0"/>
              <a:t> </a:t>
            </a:r>
            <a:r>
              <a:rPr lang="en-US" dirty="0" smtClean="0"/>
              <a:t>are more complexly designed than the earlier groups.</a:t>
            </a:r>
          </a:p>
          <a:p>
            <a:pPr lvl="0"/>
            <a:r>
              <a:rPr lang="en-US" dirty="0" smtClean="0"/>
              <a:t>They are </a:t>
            </a:r>
            <a:r>
              <a:rPr lang="en-US" b="1" dirty="0" smtClean="0"/>
              <a:t>bilaterally symmetrical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They are </a:t>
            </a:r>
            <a:r>
              <a:rPr lang="en-US" b="1" dirty="0" err="1" smtClean="0"/>
              <a:t>triploblastic</a:t>
            </a:r>
            <a:r>
              <a:rPr lang="en-US" dirty="0" smtClean="0"/>
              <a:t>. This allows outside and inside body linings as well as some organs to be made. There is thus some degree of tissue formation [</a:t>
            </a:r>
            <a:r>
              <a:rPr lang="en-US" b="1" dirty="0" smtClean="0"/>
              <a:t>organ level of organization</a:t>
            </a:r>
            <a:r>
              <a:rPr lang="en-US" dirty="0" smtClean="0"/>
              <a:t>].</a:t>
            </a:r>
          </a:p>
          <a:p>
            <a:pPr lvl="0"/>
            <a:r>
              <a:rPr lang="en-US" dirty="0" smtClean="0"/>
              <a:t>The body is flattened </a:t>
            </a:r>
            <a:r>
              <a:rPr lang="en-US" dirty="0" err="1" smtClean="0"/>
              <a:t>dorsiventrally</a:t>
            </a:r>
            <a:r>
              <a:rPr lang="en-US" dirty="0" smtClean="0"/>
              <a:t>, meaning from top to bottom, which is why these animals are called </a:t>
            </a:r>
            <a:r>
              <a:rPr lang="en-US" b="1" dirty="0" smtClean="0"/>
              <a:t>flatworms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They may be </a:t>
            </a:r>
            <a:r>
              <a:rPr lang="en-US" dirty="0" err="1" smtClean="0"/>
              <a:t>freeliving</a:t>
            </a:r>
            <a:r>
              <a:rPr lang="en-US" dirty="0" smtClean="0"/>
              <a:t> or </a:t>
            </a:r>
            <a:r>
              <a:rPr lang="en-US" b="1" dirty="0" smtClean="0"/>
              <a:t>parasitic</a:t>
            </a:r>
            <a:r>
              <a:rPr lang="en-US" dirty="0" smtClean="0"/>
              <a:t>. Hooks and suckers are present in the parasitic forms.</a:t>
            </a:r>
          </a:p>
          <a:p>
            <a:pPr lvl="0"/>
            <a:r>
              <a:rPr lang="en-US" dirty="0" smtClean="0"/>
              <a:t>Some examples are </a:t>
            </a:r>
            <a:r>
              <a:rPr lang="en-US" dirty="0" err="1" smtClean="0"/>
              <a:t>freeliving</a:t>
            </a:r>
            <a:r>
              <a:rPr lang="en-US" dirty="0" smtClean="0"/>
              <a:t> animals like </a:t>
            </a:r>
            <a:r>
              <a:rPr lang="en-US" b="1" dirty="0" smtClean="0"/>
              <a:t>planarians</a:t>
            </a:r>
            <a:r>
              <a:rPr lang="en-US" dirty="0" smtClean="0"/>
              <a:t>, or parasitic animals like</a:t>
            </a:r>
          </a:p>
          <a:p>
            <a:endParaRPr lang="en-US" dirty="0"/>
          </a:p>
        </p:txBody>
      </p:sp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428604"/>
            <a:ext cx="47148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r" defTabSz="914400" rtl="1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 smtClean="0">
                <a:ln>
                  <a:noFill/>
                </a:ln>
                <a:solidFill>
                  <a:srgbClr val="C00000"/>
                </a:solidFill>
                <a:effectLst/>
                <a:latin typeface="Varela Round" charset="0"/>
                <a:ea typeface="Times New Roman" pitchFamily="18" charset="0"/>
                <a:cs typeface="Arial" pitchFamily="34" charset="0"/>
                <a:hlinkClick r:id="rId2"/>
              </a:rPr>
              <a:t>Phylum – </a:t>
            </a:r>
            <a:r>
              <a:rPr kumimoji="0" lang="en-US" sz="2400" b="1" i="0" u="none" strike="noStrike" cap="none" normalizeH="0" baseline="0" dirty="0" err="1" smtClean="0">
                <a:ln>
                  <a:noFill/>
                </a:ln>
                <a:solidFill>
                  <a:srgbClr val="C00000"/>
                </a:solidFill>
                <a:effectLst/>
                <a:latin typeface="Varela Round" charset="0"/>
                <a:ea typeface="Times New Roman" pitchFamily="18" charset="0"/>
                <a:cs typeface="Arial" pitchFamily="34" charset="0"/>
                <a:hlinkClick r:id="rId2"/>
              </a:rPr>
              <a:t>Platyhelminthes</a:t>
            </a:r>
            <a:endParaRPr kumimoji="0" lang="en-US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>
          <a:xfrm>
            <a:off x="428596" y="1071546"/>
            <a:ext cx="8229600" cy="4525963"/>
          </a:xfrm>
        </p:spPr>
        <p:txBody>
          <a:bodyPr>
            <a:normAutofit fontScale="85000" lnSpcReduction="10000"/>
          </a:bodyPr>
          <a:lstStyle/>
          <a:p>
            <a:pPr lvl="0"/>
            <a:r>
              <a:rPr lang="en-US" dirty="0" err="1" smtClean="0"/>
              <a:t>Parisites</a:t>
            </a:r>
            <a:r>
              <a:rPr lang="en-US" dirty="0" smtClean="0"/>
              <a:t> are mostly </a:t>
            </a:r>
            <a:r>
              <a:rPr lang="en-US" b="1" dirty="0" err="1" smtClean="0"/>
              <a:t>endoparasites</a:t>
            </a:r>
            <a:r>
              <a:rPr lang="en-US" dirty="0" smtClean="0"/>
              <a:t> found in animals including human beings. Some of them absorb nutrients from the host directly through their body surface.</a:t>
            </a:r>
          </a:p>
          <a:p>
            <a:pPr lvl="0"/>
            <a:r>
              <a:rPr lang="en-US" b="1" dirty="0" err="1" smtClean="0"/>
              <a:t>Acoelomate</a:t>
            </a:r>
            <a:r>
              <a:rPr lang="en-US" dirty="0" smtClean="0"/>
              <a:t>: There is no true internal body cavity or </a:t>
            </a:r>
            <a:r>
              <a:rPr lang="en-US" dirty="0" err="1" smtClean="0"/>
              <a:t>coelom</a:t>
            </a:r>
            <a:r>
              <a:rPr lang="en-US" dirty="0" smtClean="0"/>
              <a:t>, in which well developed organs can be accommodated.</a:t>
            </a:r>
          </a:p>
          <a:p>
            <a:pPr lvl="0"/>
            <a:r>
              <a:rPr lang="en-US" dirty="0" err="1" smtClean="0"/>
              <a:t>Specialised</a:t>
            </a:r>
            <a:r>
              <a:rPr lang="en-US" dirty="0" smtClean="0"/>
              <a:t> cells called </a:t>
            </a:r>
            <a:r>
              <a:rPr lang="en-US" b="1" dirty="0" smtClean="0"/>
              <a:t>flame cells</a:t>
            </a:r>
            <a:r>
              <a:rPr lang="en-US" dirty="0" smtClean="0"/>
              <a:t> help in </a:t>
            </a:r>
            <a:r>
              <a:rPr lang="en-US" dirty="0" err="1" smtClean="0"/>
              <a:t>osmoregulation</a:t>
            </a:r>
            <a:r>
              <a:rPr lang="en-US" dirty="0" smtClean="0"/>
              <a:t> and excretion.</a:t>
            </a:r>
          </a:p>
          <a:p>
            <a:pPr lvl="0"/>
            <a:r>
              <a:rPr lang="en-US" dirty="0" smtClean="0"/>
              <a:t>Sexes are not separate.</a:t>
            </a:r>
          </a:p>
          <a:p>
            <a:pPr lvl="0"/>
            <a:r>
              <a:rPr lang="en-US" dirty="0" err="1" smtClean="0"/>
              <a:t>Fertilisation</a:t>
            </a:r>
            <a:r>
              <a:rPr lang="en-US" dirty="0" smtClean="0"/>
              <a:t> is </a:t>
            </a:r>
            <a:r>
              <a:rPr lang="en-US" b="1" dirty="0" smtClean="0"/>
              <a:t>internal</a:t>
            </a:r>
            <a:r>
              <a:rPr lang="en-US" dirty="0" smtClean="0"/>
              <a:t> and development is </a:t>
            </a:r>
            <a:r>
              <a:rPr lang="en-US" b="1" dirty="0" smtClean="0"/>
              <a:t>indirect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Some members like </a:t>
            </a:r>
            <a:r>
              <a:rPr lang="en-US" dirty="0" err="1" smtClean="0"/>
              <a:t>Planaria</a:t>
            </a:r>
            <a:r>
              <a:rPr lang="en-US" dirty="0" smtClean="0"/>
              <a:t> possess high regeneration capacity.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Platyhelminthes - Tape worm - liver fluke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1000108"/>
            <a:ext cx="5229251" cy="4029094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Body in </a:t>
            </a:r>
            <a:r>
              <a:rPr lang="en-US" dirty="0" err="1" smtClean="0"/>
              <a:t>aschelminthes</a:t>
            </a:r>
            <a:r>
              <a:rPr lang="en-US" dirty="0" smtClean="0"/>
              <a:t> (</a:t>
            </a:r>
            <a:r>
              <a:rPr lang="en-US" dirty="0" err="1" smtClean="0"/>
              <a:t>Nemotoda</a:t>
            </a:r>
            <a:r>
              <a:rPr lang="en-US" dirty="0" smtClean="0"/>
              <a:t>) is </a:t>
            </a:r>
            <a:r>
              <a:rPr lang="en-US" b="1" dirty="0" smtClean="0"/>
              <a:t>cylindrical</a:t>
            </a:r>
            <a:r>
              <a:rPr lang="en-US" dirty="0" smtClean="0"/>
              <a:t> [bilaterally symmetrical] rather than flattened.</a:t>
            </a:r>
          </a:p>
          <a:p>
            <a:r>
              <a:rPr lang="en-US" dirty="0" smtClean="0"/>
              <a:t>·They exhibit organ-system level of body organization [there are tissues, but no real organs].</a:t>
            </a:r>
          </a:p>
          <a:p>
            <a:r>
              <a:rPr lang="en-US" dirty="0" smtClean="0"/>
              <a:t>·They are </a:t>
            </a:r>
            <a:r>
              <a:rPr lang="en-US" b="1" dirty="0" err="1" smtClean="0"/>
              <a:t>triploblastic</a:t>
            </a:r>
            <a:r>
              <a:rPr lang="en-US" dirty="0" smtClean="0"/>
              <a:t>. A sort of body cavity or a </a:t>
            </a:r>
            <a:r>
              <a:rPr lang="en-US" b="1" dirty="0" err="1" smtClean="0"/>
              <a:t>pseudocoelom</a:t>
            </a:r>
            <a:r>
              <a:rPr lang="en-US" dirty="0" smtClean="0"/>
              <a:t>, is present.</a:t>
            </a:r>
          </a:p>
          <a:p>
            <a:r>
              <a:rPr lang="en-US" dirty="0" smtClean="0"/>
              <a:t>·They are </a:t>
            </a:r>
            <a:r>
              <a:rPr lang="en-US" dirty="0" err="1" smtClean="0"/>
              <a:t>freeliving</a:t>
            </a:r>
            <a:r>
              <a:rPr lang="en-US" dirty="0" smtClean="0"/>
              <a:t>, aquatic, terrestrial or parasitic in plants and animals.</a:t>
            </a:r>
          </a:p>
          <a:p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rtl="1"/>
            <a:r>
              <a:rPr lang="en-US" dirty="0" smtClean="0">
                <a:hlinkClick r:id="rId2"/>
              </a:rPr>
              <a:t>Phylum – </a:t>
            </a:r>
            <a:r>
              <a:rPr lang="en-US" dirty="0" err="1" smtClean="0">
                <a:hlinkClick r:id="rId2"/>
              </a:rPr>
              <a:t>Aschelminthes</a:t>
            </a:r>
            <a:r>
              <a:rPr lang="en-US" dirty="0" smtClean="0">
                <a:hlinkClick r:id="rId2"/>
              </a:rPr>
              <a:t> (</a:t>
            </a:r>
            <a:r>
              <a:rPr lang="en-US" dirty="0" err="1" smtClean="0">
                <a:hlinkClick r:id="rId2"/>
              </a:rPr>
              <a:t>Nemotoda</a:t>
            </a:r>
            <a:r>
              <a:rPr lang="en-US" dirty="0" smtClean="0">
                <a:hlinkClick r:id="rId2"/>
              </a:rPr>
              <a:t>)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·These are very familiar as </a:t>
            </a:r>
            <a:r>
              <a:rPr lang="en-US" b="1" dirty="0" smtClean="0"/>
              <a:t>parasitic worms</a:t>
            </a:r>
            <a:r>
              <a:rPr lang="en-US" dirty="0" smtClean="0"/>
              <a:t> causing diseases, such as the worms causing </a:t>
            </a:r>
            <a:r>
              <a:rPr lang="en-US" b="1" dirty="0" smtClean="0"/>
              <a:t>elephantiasis (filarial worms)</a:t>
            </a:r>
            <a:r>
              <a:rPr lang="en-US" dirty="0" smtClean="0"/>
              <a:t> or the worms in the intestines (</a:t>
            </a:r>
            <a:r>
              <a:rPr lang="en-US" b="1" dirty="0" smtClean="0"/>
              <a:t>roundworm or pinworms</a:t>
            </a:r>
            <a:r>
              <a:rPr lang="en-US" dirty="0" smtClean="0"/>
              <a:t>).</a:t>
            </a:r>
          </a:p>
          <a:p>
            <a:r>
              <a:rPr lang="en-US" dirty="0" smtClean="0"/>
              <a:t>·The body is circular in cross-section, hence, the name </a:t>
            </a:r>
            <a:r>
              <a:rPr lang="en-US" b="1" dirty="0" smtClean="0"/>
              <a:t>roundworms</a:t>
            </a:r>
            <a:r>
              <a:rPr lang="en-US" dirty="0" smtClean="0"/>
              <a:t>.</a:t>
            </a:r>
          </a:p>
          <a:p>
            <a:r>
              <a:rPr lang="en-US" dirty="0" smtClean="0"/>
              <a:t>·Alimentary canal is complete.</a:t>
            </a:r>
          </a:p>
          <a:p>
            <a:r>
              <a:rPr lang="en-US" dirty="0" smtClean="0"/>
              <a:t>·An excretory tube removes body wastes from the body cavity through the excretory pore.</a:t>
            </a:r>
          </a:p>
          <a:p>
            <a:r>
              <a:rPr lang="en-US" dirty="0" smtClean="0"/>
              <a:t>· Sexes are separate (</a:t>
            </a:r>
            <a:r>
              <a:rPr lang="en-US" b="1" dirty="0" err="1" smtClean="0"/>
              <a:t>dioecious</a:t>
            </a:r>
            <a:r>
              <a:rPr lang="en-US" dirty="0" smtClean="0"/>
              <a:t>), i.e., males and females are distinct.</a:t>
            </a:r>
          </a:p>
          <a:p>
            <a:r>
              <a:rPr lang="en-US" dirty="0" smtClean="0"/>
              <a:t>· Often females are longer than males.</a:t>
            </a:r>
          </a:p>
          <a:p>
            <a:r>
              <a:rPr lang="en-US" dirty="0" smtClean="0"/>
              <a:t>Fertilization is internal and development may be direct or indirect</a:t>
            </a:r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4" descr="Aschelminthes -Round Worm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309937" y="2100262"/>
            <a:ext cx="2524125" cy="2657475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b="1" dirty="0" smtClean="0"/>
              <a:t>Insects</a:t>
            </a:r>
            <a:r>
              <a:rPr lang="en-US" dirty="0" smtClean="0"/>
              <a:t>, </a:t>
            </a:r>
            <a:r>
              <a:rPr lang="en-US" b="1" dirty="0" smtClean="0"/>
              <a:t>arachnids</a:t>
            </a:r>
            <a:r>
              <a:rPr lang="en-US" dirty="0" smtClean="0"/>
              <a:t> and </a:t>
            </a:r>
            <a:r>
              <a:rPr lang="en-US" b="1" dirty="0" smtClean="0"/>
              <a:t>crustaceans</a:t>
            </a:r>
            <a:r>
              <a:rPr lang="en-US" dirty="0" smtClean="0"/>
              <a:t> are members of the largest category of creatures on the planet: arthropods.</a:t>
            </a:r>
          </a:p>
          <a:p>
            <a:pPr lvl="0"/>
            <a:r>
              <a:rPr lang="en-US" dirty="0" smtClean="0"/>
              <a:t>Arthropods have hard, external shells called “exoskeletons,” segmented bodies and jointed legs.</a:t>
            </a:r>
          </a:p>
          <a:p>
            <a:pPr lvl="0"/>
            <a:r>
              <a:rPr lang="en-US" dirty="0" smtClean="0"/>
              <a:t>Some familiar examples are </a:t>
            </a:r>
            <a:r>
              <a:rPr lang="en-US" b="1" dirty="0" smtClean="0"/>
              <a:t>prawns, butterflies, houseflies, spiders, scorpions and crabs </a:t>
            </a:r>
            <a:r>
              <a:rPr lang="en-US" dirty="0" smtClean="0"/>
              <a:t>and some</a:t>
            </a:r>
          </a:p>
          <a:p>
            <a:pPr lvl="0"/>
            <a:r>
              <a:rPr lang="en-US" dirty="0" smtClean="0"/>
              <a:t>They exhibit </a:t>
            </a:r>
            <a:r>
              <a:rPr lang="en-US" b="1" dirty="0" smtClean="0"/>
              <a:t>organ-system</a:t>
            </a:r>
            <a:r>
              <a:rPr lang="en-US" dirty="0" smtClean="0"/>
              <a:t> level of </a:t>
            </a:r>
            <a:r>
              <a:rPr lang="en-US" dirty="0" err="1" smtClean="0"/>
              <a:t>organisation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They are bilaterally symmetrical, </a:t>
            </a:r>
            <a:r>
              <a:rPr lang="en-US" dirty="0" err="1" smtClean="0"/>
              <a:t>triploblastic</a:t>
            </a:r>
            <a:r>
              <a:rPr lang="en-US" dirty="0" smtClean="0"/>
              <a:t>, segmented and </a:t>
            </a:r>
            <a:r>
              <a:rPr lang="en-US" b="1" dirty="0" err="1" smtClean="0"/>
              <a:t>coelomate</a:t>
            </a:r>
            <a:r>
              <a:rPr lang="en-US" b="1" dirty="0" smtClean="0"/>
              <a:t> </a:t>
            </a:r>
            <a:r>
              <a:rPr lang="en-US" dirty="0" smtClean="0"/>
              <a:t>The </a:t>
            </a:r>
            <a:r>
              <a:rPr lang="en-US" dirty="0" err="1" smtClean="0"/>
              <a:t>coelomic</a:t>
            </a:r>
            <a:r>
              <a:rPr lang="en-US" dirty="0" smtClean="0"/>
              <a:t> cavity is blood-filled.</a:t>
            </a:r>
          </a:p>
          <a:p>
            <a:pPr lvl="0"/>
            <a:r>
              <a:rPr lang="en-US" dirty="0" smtClean="0"/>
              <a:t>The body of arthropods is covered by </a:t>
            </a:r>
            <a:r>
              <a:rPr lang="en-US" b="1" dirty="0" err="1" smtClean="0"/>
              <a:t>chitinous</a:t>
            </a:r>
            <a:r>
              <a:rPr lang="en-US" dirty="0" smtClean="0"/>
              <a:t> The body consists of head, thorax and abdomen</a:t>
            </a:r>
            <a:r>
              <a:rPr lang="en-US" dirty="0" smtClean="0"/>
              <a:t>.</a:t>
            </a:r>
            <a:endParaRPr lang="en-US" dirty="0" smtClean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Phylum – </a:t>
            </a:r>
            <a:r>
              <a:rPr lang="en-US" dirty="0" err="1" smtClean="0">
                <a:hlinkClick r:id="rId2"/>
              </a:rPr>
              <a:t>Arthropoda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محتوى 1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lvl="0"/>
            <a:r>
              <a:rPr lang="en-US" dirty="0" smtClean="0"/>
              <a:t>There is an </a:t>
            </a:r>
            <a:r>
              <a:rPr lang="en-US" b="1" dirty="0" smtClean="0"/>
              <a:t>open circulatory system</a:t>
            </a:r>
            <a:r>
              <a:rPr lang="en-US" dirty="0" smtClean="0"/>
              <a:t>, and so the blood does not flow in well defined blood vessels.</a:t>
            </a:r>
          </a:p>
          <a:p>
            <a:pPr lvl="0"/>
            <a:r>
              <a:rPr lang="en-US" dirty="0" smtClean="0"/>
              <a:t>Respiratory organs are gills, book gills, book lungs or tracheal system.</a:t>
            </a:r>
          </a:p>
          <a:p>
            <a:pPr lvl="0"/>
            <a:r>
              <a:rPr lang="en-US" dirty="0" smtClean="0"/>
              <a:t>Sensory organs like antennae, eyes (compound and simple), </a:t>
            </a:r>
            <a:r>
              <a:rPr lang="en-US" b="1" dirty="0" err="1" smtClean="0"/>
              <a:t>statocysts</a:t>
            </a:r>
            <a:r>
              <a:rPr lang="en-US" dirty="0" smtClean="0"/>
              <a:t> or balance organs are present.</a:t>
            </a:r>
          </a:p>
          <a:p>
            <a:pPr lvl="0"/>
            <a:r>
              <a:rPr lang="en-US" dirty="0" smtClean="0"/>
              <a:t>Excretion takes place through </a:t>
            </a:r>
            <a:r>
              <a:rPr lang="en-US" b="1" dirty="0" err="1" smtClean="0"/>
              <a:t>malpighian</a:t>
            </a:r>
            <a:r>
              <a:rPr lang="en-US" b="1" dirty="0" smtClean="0"/>
              <a:t> tubules</a:t>
            </a:r>
            <a:r>
              <a:rPr lang="en-US" dirty="0" smtClean="0"/>
              <a:t>.</a:t>
            </a:r>
          </a:p>
          <a:p>
            <a:pPr lvl="0"/>
            <a:r>
              <a:rPr lang="en-US" dirty="0" smtClean="0"/>
              <a:t>They are mostly </a:t>
            </a:r>
            <a:r>
              <a:rPr lang="en-US" dirty="0" err="1" smtClean="0"/>
              <a:t>dioecious</a:t>
            </a:r>
            <a:r>
              <a:rPr lang="en-US" dirty="0" smtClean="0"/>
              <a:t>.</a:t>
            </a:r>
          </a:p>
          <a:p>
            <a:pPr lvl="0"/>
            <a:r>
              <a:rPr lang="en-US" dirty="0" err="1" smtClean="0"/>
              <a:t>Fertilisation</a:t>
            </a:r>
            <a:r>
              <a:rPr lang="en-US" dirty="0" smtClean="0"/>
              <a:t> is usually internal.</a:t>
            </a:r>
          </a:p>
          <a:p>
            <a:pPr lvl="0"/>
            <a:r>
              <a:rPr lang="en-US" dirty="0" smtClean="0"/>
              <a:t>They are mostly oviparous.</a:t>
            </a:r>
          </a:p>
          <a:p>
            <a:r>
              <a:rPr lang="en-US" dirty="0" smtClean="0"/>
              <a:t>Development may be direct or indirect</a:t>
            </a:r>
          </a:p>
          <a:p>
            <a:endParaRPr lang="en-US" dirty="0"/>
          </a:p>
        </p:txBody>
      </p:sp>
      <p:sp>
        <p:nvSpPr>
          <p:cNvPr id="3" name="عنوان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ملتقى">
  <a:themeElements>
    <a:clrScheme name="ملتقى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ملتقى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ملتقى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</TotalTime>
  <Words>551</Words>
  <PresentationFormat>عرض على الشاشة (3:4)‏</PresentationFormat>
  <Paragraphs>48</Paragraphs>
  <Slides>10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10</vt:i4>
      </vt:variant>
    </vt:vector>
  </HeadingPairs>
  <TitlesOfParts>
    <vt:vector size="11" baseType="lpstr">
      <vt:lpstr>ملتقى</vt:lpstr>
      <vt:lpstr>Platyhelminthes</vt:lpstr>
      <vt:lpstr>الشريحة 2</vt:lpstr>
      <vt:lpstr>الشريحة 3</vt:lpstr>
      <vt:lpstr>الشريحة 4</vt:lpstr>
      <vt:lpstr>Phylum – Aschelminthes (Nemotoda)</vt:lpstr>
      <vt:lpstr>الشريحة 6</vt:lpstr>
      <vt:lpstr>الشريحة 7</vt:lpstr>
      <vt:lpstr>Phylum – Arthropoda</vt:lpstr>
      <vt:lpstr>الشريحة 9</vt:lpstr>
      <vt:lpstr>الشريحة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Platyhelminthes</dc:title>
  <dc:creator>user</dc:creator>
  <cp:lastModifiedBy>user</cp:lastModifiedBy>
  <cp:revision>11</cp:revision>
  <dcterms:created xsi:type="dcterms:W3CDTF">2018-05-15T06:23:48Z</dcterms:created>
  <dcterms:modified xsi:type="dcterms:W3CDTF">2018-05-15T06:31:55Z</dcterms:modified>
</cp:coreProperties>
</file>